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5250" autoAdjust="0"/>
  </p:normalViewPr>
  <p:slideViewPr>
    <p:cSldViewPr snapToGrid="0">
      <p:cViewPr varScale="1">
        <p:scale>
          <a:sx n="82" d="100"/>
          <a:sy n="82" d="100"/>
        </p:scale>
        <p:origin x="63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F595DA56-81EA-4560-92E8-A8CA6C8F3F7A}"/>
              </a:ext>
            </a:extLst>
          </p:cNvPr>
          <p:cNvGraphicFramePr>
            <a:graphicFrameLocks noGrp="1"/>
          </p:cNvGraphicFramePr>
          <p:nvPr>
            <p:extLst>
              <p:ext uri="{D42A27DB-BD31-4B8C-83A1-F6EECF244321}">
                <p14:modId xmlns:p14="http://schemas.microsoft.com/office/powerpoint/2010/main" val="2289461447"/>
              </p:ext>
            </p:extLst>
          </p:nvPr>
        </p:nvGraphicFramePr>
        <p:xfrm>
          <a:off x="175727" y="94264"/>
          <a:ext cx="11840545" cy="6669472"/>
        </p:xfrm>
        <a:graphic>
          <a:graphicData uri="http://schemas.openxmlformats.org/drawingml/2006/table">
            <a:tbl>
              <a:tblPr>
                <a:tableStyleId>{5C22544A-7EE6-4342-B048-85BDC9FD1C3A}</a:tableStyleId>
              </a:tblPr>
              <a:tblGrid>
                <a:gridCol w="1929772">
                  <a:extLst>
                    <a:ext uri="{9D8B030D-6E8A-4147-A177-3AD203B41FA5}">
                      <a16:colId xmlns:a16="http://schemas.microsoft.com/office/drawing/2014/main" val="60044552"/>
                    </a:ext>
                  </a:extLst>
                </a:gridCol>
                <a:gridCol w="3020512">
                  <a:extLst>
                    <a:ext uri="{9D8B030D-6E8A-4147-A177-3AD203B41FA5}">
                      <a16:colId xmlns:a16="http://schemas.microsoft.com/office/drawing/2014/main" val="3020376485"/>
                    </a:ext>
                  </a:extLst>
                </a:gridCol>
                <a:gridCol w="1217249">
                  <a:extLst>
                    <a:ext uri="{9D8B030D-6E8A-4147-A177-3AD203B41FA5}">
                      <a16:colId xmlns:a16="http://schemas.microsoft.com/office/drawing/2014/main" val="325352917"/>
                    </a:ext>
                  </a:extLst>
                </a:gridCol>
                <a:gridCol w="1259633">
                  <a:extLst>
                    <a:ext uri="{9D8B030D-6E8A-4147-A177-3AD203B41FA5}">
                      <a16:colId xmlns:a16="http://schemas.microsoft.com/office/drawing/2014/main" val="2446964770"/>
                    </a:ext>
                  </a:extLst>
                </a:gridCol>
                <a:gridCol w="858416">
                  <a:extLst>
                    <a:ext uri="{9D8B030D-6E8A-4147-A177-3AD203B41FA5}">
                      <a16:colId xmlns:a16="http://schemas.microsoft.com/office/drawing/2014/main" val="783952426"/>
                    </a:ext>
                  </a:extLst>
                </a:gridCol>
                <a:gridCol w="3554963">
                  <a:extLst>
                    <a:ext uri="{9D8B030D-6E8A-4147-A177-3AD203B41FA5}">
                      <a16:colId xmlns:a16="http://schemas.microsoft.com/office/drawing/2014/main" val="4066887487"/>
                    </a:ext>
                  </a:extLst>
                </a:gridCol>
              </a:tblGrid>
              <a:tr h="241888">
                <a:tc>
                  <a:txBody>
                    <a:bodyPr/>
                    <a:lstStyle/>
                    <a:p>
                      <a:pPr algn="l">
                        <a:spcAft>
                          <a:spcPts val="0"/>
                        </a:spcAft>
                      </a:pPr>
                      <a:r>
                        <a:rPr lang="zh-CN" sz="1800" b="1" kern="0">
                          <a:effectLst/>
                        </a:rPr>
                        <a:t>数据元素</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描述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数据类型</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数据长度</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来源</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正则表达式</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20323829"/>
                  </a:ext>
                </a:extLst>
              </a:tr>
              <a:tr h="456687">
                <a:tc>
                  <a:txBody>
                    <a:bodyPr/>
                    <a:lstStyle/>
                    <a:p>
                      <a:pPr algn="l">
                        <a:spcAft>
                          <a:spcPts val="0"/>
                        </a:spcAft>
                      </a:pPr>
                      <a:r>
                        <a:rPr lang="zh-CN" sz="1800" b="1" kern="0">
                          <a:effectLst/>
                        </a:rPr>
                        <a:t>姓名</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 /^[\u4E00-\u9FA5A-Za-z]+$/</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441570580"/>
                  </a:ext>
                </a:extLst>
              </a:tr>
              <a:tr h="342515">
                <a:tc>
                  <a:txBody>
                    <a:bodyPr/>
                    <a:lstStyle/>
                    <a:p>
                      <a:pPr algn="l">
                        <a:spcAft>
                          <a:spcPts val="0"/>
                        </a:spcAft>
                      </a:pPr>
                      <a:r>
                        <a:rPr lang="zh-CN" sz="1800" b="1" kern="0">
                          <a:effectLst/>
                        </a:rPr>
                        <a:t>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用户登录所必须填写的</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16</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/^[a-z0-9_-]{6,18}$/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166615874"/>
                  </a:ext>
                </a:extLst>
              </a:tr>
              <a:tr h="116472">
                <a:tc>
                  <a:txBody>
                    <a:bodyPr/>
                    <a:lstStyle/>
                    <a:p>
                      <a:pPr algn="l">
                        <a:spcAft>
                          <a:spcPts val="0"/>
                        </a:spcAft>
                      </a:pPr>
                      <a:r>
                        <a:rPr lang="zh-CN" sz="1800" b="1" kern="0">
                          <a:effectLst/>
                        </a:rPr>
                        <a:t>预置问题</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07878488"/>
                  </a:ext>
                </a:extLst>
              </a:tr>
              <a:tr h="174708">
                <a:tc>
                  <a:txBody>
                    <a:bodyPr/>
                    <a:lstStyle/>
                    <a:p>
                      <a:pPr algn="l">
                        <a:spcAft>
                          <a:spcPts val="0"/>
                        </a:spcAft>
                      </a:pPr>
                      <a:r>
                        <a:rPr lang="zh-CN" sz="1800" b="1" kern="0">
                          <a:effectLst/>
                        </a:rPr>
                        <a:t>问题答案</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预置问题的答案，用户注册时必须填写，用于找回密码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978020729"/>
                  </a:ext>
                </a:extLst>
              </a:tr>
              <a:tr h="627945">
                <a:tc>
                  <a:txBody>
                    <a:bodyPr/>
                    <a:lstStyle/>
                    <a:p>
                      <a:pPr algn="l">
                        <a:spcAft>
                          <a:spcPts val="0"/>
                        </a:spcAft>
                      </a:pPr>
                      <a:r>
                        <a:rPr lang="zh-CN" sz="1800" b="1" kern="0">
                          <a:effectLst/>
                        </a:rPr>
                        <a:t>身份证号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教师和学生用户以及游客的实名制的标识之一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/(^\d{15}$)|(^\d{18}$)|(^\d{17}(\d|X|x)$)/;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87943909"/>
                  </a:ext>
                </a:extLst>
              </a:tr>
              <a:tr h="1312973">
                <a:tc>
                  <a:txBody>
                    <a:bodyPr/>
                    <a:lstStyle/>
                    <a:p>
                      <a:pPr algn="l">
                        <a:spcAft>
                          <a:spcPts val="0"/>
                        </a:spcAft>
                      </a:pPr>
                      <a:r>
                        <a:rPr lang="zh-CN" sz="1800" b="1" kern="0">
                          <a:effectLst/>
                        </a:rPr>
                        <a:t>手机号码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所有用户的联系方式之一，注册时用于接收短信验证（也是教师和学生用户的实名制标识之一）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Int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11</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^((13[0-9])|(14[5,7])|(15[0-3,5-9])|(17[0,3,5-8])|(18[0-9])|166|198|199|(147))\\d{8}$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273857686"/>
                  </a:ext>
                </a:extLst>
              </a:tr>
              <a:tr h="1940917">
                <a:tc>
                  <a:txBody>
                    <a:bodyPr/>
                    <a:lstStyle/>
                    <a:p>
                      <a:pPr algn="l">
                        <a:spcAft>
                          <a:spcPts val="0"/>
                        </a:spcAft>
                      </a:pPr>
                      <a:r>
                        <a:rPr lang="zh-CN" sz="1800" b="1" kern="0">
                          <a:effectLst/>
                        </a:rPr>
                        <a:t>邮箱</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40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/^([a-z0-9_\.-]+)@([\da-z\.-]+)\.([a-z\.]{2,6})$/</a:t>
                      </a:r>
                      <a:br>
                        <a:rPr lang="en-US" sz="1800" b="1" kern="100">
                          <a:effectLst/>
                        </a:rPr>
                      </a:br>
                      <a:r>
                        <a:rPr lang="en-US" sz="1800" b="1" kern="100">
                          <a:effectLst/>
                        </a:rPr>
                        <a:t>/^[a-z\d]+(\.[a-z\d]+)*@([\da-z](-[\da-z])?)+(\.{1,2}[a-z]+)+$/</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606200944"/>
                  </a:ext>
                </a:extLst>
              </a:tr>
              <a:tr h="62275">
                <a:tc>
                  <a:txBody>
                    <a:bodyPr/>
                    <a:lstStyle/>
                    <a:p>
                      <a:pPr algn="l">
                        <a:spcAft>
                          <a:spcPts val="0"/>
                        </a:spcAft>
                      </a:pPr>
                      <a:r>
                        <a:rPr lang="zh-CN" sz="1800" b="1" kern="0">
                          <a:effectLst/>
                        </a:rPr>
                        <a:t>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用户的个人简介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300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1642917213"/>
                  </a:ext>
                </a:extLst>
              </a:tr>
              <a:tr h="342515">
                <a:tc>
                  <a:txBody>
                    <a:bodyPr/>
                    <a:lstStyle/>
                    <a:p>
                      <a:pPr algn="l">
                        <a:spcAft>
                          <a:spcPts val="0"/>
                        </a:spcAft>
                      </a:pPr>
                      <a:r>
                        <a:rPr lang="zh-CN" sz="1800" b="1" kern="0">
                          <a:effectLst/>
                        </a:rPr>
                        <a:t>账号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游客的身份标识</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16</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/^[a-z0-9_-]{3,16}$/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765026448"/>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4</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dirty="0"/>
              <a:t>32</a:t>
            </a:r>
            <a:r>
              <a:rPr lang="zh-CN" altLang="en-US" sz="3200" b="1" dirty="0"/>
              <a:t>TB</a:t>
            </a:r>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4565</Words>
  <Application>Microsoft Office PowerPoint</Application>
  <PresentationFormat>宽屏</PresentationFormat>
  <Paragraphs>1420</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88</cp:revision>
  <dcterms:created xsi:type="dcterms:W3CDTF">2015-08-18T05:03:53Z</dcterms:created>
  <dcterms:modified xsi:type="dcterms:W3CDTF">2019-01-12T07:47:12Z</dcterms:modified>
  <cp:category>https://dxpu.taobao.com/</cp:category>
</cp:coreProperties>
</file>